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6"/>
  </p:notesMasterIdLst>
  <p:sldIdLst>
    <p:sldId id="879" r:id="rId5"/>
  </p:sldIdLst>
  <p:sldSz cx="9144000" cy="6858000" type="screen4x3"/>
  <p:notesSz cx="6794500" cy="9931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showGuides="1">
      <p:cViewPr varScale="1">
        <p:scale>
          <a:sx n="75" d="100"/>
          <a:sy n="75" d="100"/>
        </p:scale>
        <p:origin x="836" y="36"/>
      </p:cViewPr>
      <p:guideLst>
        <p:guide orient="horz" pos="2160"/>
        <p:guide pos="2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67A01EBB-7FCE-4662-BFCA-C1B6F65169EE}" type="datetimeFigureOut">
              <a:rPr lang="fi-FI" smtClean="0"/>
              <a:t>31.3.2025</a:t>
            </a:fld>
            <a:endParaRPr lang="fi-FI"/>
          </a:p>
        </p:txBody>
      </p:sp>
      <p:sp>
        <p:nvSpPr>
          <p:cNvPr id="4" name="Dian kuvan paikkamerkki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E2F12591-EC3B-4EFF-A2B2-298CD0E63CC8}" type="slidenum">
              <a:rPr lang="fi-FI" smtClean="0"/>
              <a:t>‹#›</a:t>
            </a:fld>
            <a:endParaRPr lang="fi-FI"/>
          </a:p>
        </p:txBody>
      </p:sp>
    </p:spTree>
    <p:extLst>
      <p:ext uri="{BB962C8B-B14F-4D97-AF65-F5344CB8AC3E}">
        <p14:creationId xmlns:p14="http://schemas.microsoft.com/office/powerpoint/2010/main" val="3285239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pic>
        <p:nvPicPr>
          <p:cNvPr id="7" name="Kuva 6"/>
          <p:cNvPicPr>
            <a:picLocks noChangeAspect="1"/>
          </p:cNvPicPr>
          <p:nvPr/>
        </p:nvPicPr>
        <p:blipFill rotWithShape="1">
          <a:blip r:embed="rId2">
            <a:extLst>
              <a:ext uri="{28A0092B-C50C-407E-A947-70E740481C1C}">
                <a14:useLocalDpi xmlns:a14="http://schemas.microsoft.com/office/drawing/2010/main" val="0"/>
              </a:ext>
            </a:extLst>
          </a:blip>
          <a:srcRect r="24995"/>
          <a:stretch/>
        </p:blipFill>
        <p:spPr>
          <a:xfrm>
            <a:off x="0" y="0"/>
            <a:ext cx="9144000" cy="6858000"/>
          </a:xfrm>
          <a:prstGeom prst="rect">
            <a:avLst/>
          </a:prstGeom>
        </p:spPr>
      </p:pic>
      <p:sp>
        <p:nvSpPr>
          <p:cNvPr id="2" name="Title 1"/>
          <p:cNvSpPr>
            <a:spLocks noGrp="1"/>
          </p:cNvSpPr>
          <p:nvPr>
            <p:ph type="ctrTitle" hasCustomPrompt="1"/>
          </p:nvPr>
        </p:nvSpPr>
        <p:spPr>
          <a:xfrm>
            <a:off x="1512276" y="1397977"/>
            <a:ext cx="6119448" cy="4062046"/>
          </a:xfrm>
          <a:prstGeom prst="roundRect">
            <a:avLst/>
          </a:prstGeom>
          <a:solidFill>
            <a:schemeClr val="bg1"/>
          </a:solidFill>
          <a:effectLst>
            <a:softEdge rad="0"/>
          </a:effectLst>
        </p:spPr>
        <p:txBody>
          <a:bodyPr anchor="t">
            <a:normAutofit/>
          </a:bodyPr>
          <a:lstStyle>
            <a:lvl1pPr algn="ctr">
              <a:defRPr sz="4000">
                <a:solidFill>
                  <a:srgbClr val="009ADF"/>
                </a:solidFill>
                <a:latin typeface="Arial" panose="020B0604020202020204" pitchFamily="34" charset="0"/>
                <a:cs typeface="Arial" panose="020B0604020202020204" pitchFamily="34" charset="0"/>
              </a:defRPr>
            </a:lvl1pPr>
          </a:lstStyle>
          <a:p>
            <a:br>
              <a:rPr lang="fi-FI" dirty="0"/>
            </a:br>
            <a:r>
              <a:rPr lang="fi-FI" dirty="0"/>
              <a:t>Muokkaa </a:t>
            </a:r>
            <a:r>
              <a:rPr lang="fi-FI" dirty="0" err="1"/>
              <a:t>perustyyl</a:t>
            </a:r>
            <a:r>
              <a:rPr lang="fi-FI" dirty="0"/>
              <a:t>. </a:t>
            </a:r>
            <a:r>
              <a:rPr lang="fi-FI" dirty="0" err="1"/>
              <a:t>napsautt</a:t>
            </a:r>
            <a:r>
              <a:rPr lang="fi-FI" dirty="0"/>
              <a:t>.</a:t>
            </a:r>
            <a:br>
              <a:rPr lang="fi-FI" dirty="0"/>
            </a:br>
            <a:endParaRPr lang="en-US" dirty="0"/>
          </a:p>
        </p:txBody>
      </p:sp>
      <p:sp>
        <p:nvSpPr>
          <p:cNvPr id="3" name="Subtitle 2"/>
          <p:cNvSpPr>
            <a:spLocks noGrp="1"/>
          </p:cNvSpPr>
          <p:nvPr>
            <p:ph type="subTitle" idx="1"/>
          </p:nvPr>
        </p:nvSpPr>
        <p:spPr>
          <a:xfrm>
            <a:off x="2029097" y="3858311"/>
            <a:ext cx="5286104" cy="1601712"/>
          </a:xfrm>
          <a:prstGeom prst="roundRect">
            <a:avLst/>
          </a:prstGeom>
          <a:solidFill>
            <a:schemeClr val="bg1"/>
          </a:solidFill>
          <a:effectLst>
            <a:softEdge rad="0"/>
          </a:effectLst>
        </p:spPr>
        <p:txBody>
          <a:bodyPr/>
          <a:lstStyle>
            <a:lvl1pPr marL="0" indent="0" algn="ctr">
              <a:buNone/>
              <a:defRPr sz="2400">
                <a:solidFill>
                  <a:srgbClr val="002397"/>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US" dirty="0"/>
          </a:p>
        </p:txBody>
      </p:sp>
    </p:spTree>
    <p:extLst>
      <p:ext uri="{BB962C8B-B14F-4D97-AF65-F5344CB8AC3E}">
        <p14:creationId xmlns:p14="http://schemas.microsoft.com/office/powerpoint/2010/main" val="3286469972"/>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002397"/>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solidFill>
                  <a:srgbClr val="002397"/>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solidFill>
                  <a:srgbClr val="002397"/>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8" name="Footer Placeholder 4"/>
          <p:cNvSpPr>
            <a:spLocks noGrp="1"/>
          </p:cNvSpPr>
          <p:nvPr>
            <p:ph type="ftr" sz="quarter" idx="11"/>
          </p:nvPr>
        </p:nvSpPr>
        <p:spPr>
          <a:xfrm>
            <a:off x="5650230"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896766709"/>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9A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Footer Placeholder 4"/>
          <p:cNvSpPr>
            <a:spLocks noGrp="1"/>
          </p:cNvSpPr>
          <p:nvPr>
            <p:ph type="ftr" sz="quarter" idx="11"/>
          </p:nvPr>
        </p:nvSpPr>
        <p:spPr>
          <a:xfrm>
            <a:off x="5650230"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3570041272"/>
      </p:ext>
    </p:extLst>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a:solidFill>
                  <a:srgbClr val="009A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Tree>
    <p:extLst>
      <p:ext uri="{BB962C8B-B14F-4D97-AF65-F5344CB8AC3E}">
        <p14:creationId xmlns:p14="http://schemas.microsoft.com/office/powerpoint/2010/main" val="1207186468"/>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Kiitos mielenkiinnosta">
    <p:spTree>
      <p:nvGrpSpPr>
        <p:cNvPr id="1" name=""/>
        <p:cNvGrpSpPr/>
        <p:nvPr/>
      </p:nvGrpSpPr>
      <p:grpSpPr>
        <a:xfrm>
          <a:off x="0" y="0"/>
          <a:ext cx="0" cy="0"/>
          <a:chOff x="0" y="0"/>
          <a:chExt cx="0" cy="0"/>
        </a:xfrm>
      </p:grpSpPr>
      <p:pic>
        <p:nvPicPr>
          <p:cNvPr id="7" name="Kuva 6"/>
          <p:cNvPicPr>
            <a:picLocks noChangeAspect="1"/>
          </p:cNvPicPr>
          <p:nvPr/>
        </p:nvPicPr>
        <p:blipFill rotWithShape="1">
          <a:blip r:embed="rId2">
            <a:extLst>
              <a:ext uri="{28A0092B-C50C-407E-A947-70E740481C1C}">
                <a14:useLocalDpi xmlns:a14="http://schemas.microsoft.com/office/drawing/2010/main" val="0"/>
              </a:ext>
            </a:extLst>
          </a:blip>
          <a:srcRect r="24995"/>
          <a:stretch/>
        </p:blipFill>
        <p:spPr>
          <a:xfrm>
            <a:off x="0" y="0"/>
            <a:ext cx="9144000" cy="6858000"/>
          </a:xfrm>
          <a:prstGeom prst="rect">
            <a:avLst/>
          </a:prstGeom>
        </p:spPr>
      </p:pic>
      <p:sp>
        <p:nvSpPr>
          <p:cNvPr id="2" name="Title 1"/>
          <p:cNvSpPr>
            <a:spLocks noGrp="1"/>
          </p:cNvSpPr>
          <p:nvPr>
            <p:ph type="ctrTitle" hasCustomPrompt="1"/>
          </p:nvPr>
        </p:nvSpPr>
        <p:spPr>
          <a:xfrm>
            <a:off x="1512276" y="1397977"/>
            <a:ext cx="6119448" cy="4062046"/>
          </a:xfrm>
          <a:prstGeom prst="roundRect">
            <a:avLst/>
          </a:prstGeom>
          <a:solidFill>
            <a:schemeClr val="bg1"/>
          </a:solidFill>
          <a:effectLst>
            <a:softEdge rad="0"/>
          </a:effectLst>
        </p:spPr>
        <p:txBody>
          <a:bodyPr anchor="t">
            <a:normAutofit/>
          </a:bodyPr>
          <a:lstStyle>
            <a:lvl1pPr algn="ctr">
              <a:defRPr sz="4800">
                <a:solidFill>
                  <a:srgbClr val="009ADF"/>
                </a:solidFill>
                <a:latin typeface="Arial" panose="020B0604020202020204" pitchFamily="34" charset="0"/>
                <a:cs typeface="Arial" panose="020B0604020202020204" pitchFamily="34" charset="0"/>
              </a:defRPr>
            </a:lvl1pPr>
          </a:lstStyle>
          <a:p>
            <a:br>
              <a:rPr lang="fi-FI" dirty="0"/>
            </a:br>
            <a:br>
              <a:rPr lang="fi-FI" dirty="0"/>
            </a:br>
            <a:endParaRPr lang="en-US" dirty="0"/>
          </a:p>
        </p:txBody>
      </p:sp>
      <p:sp>
        <p:nvSpPr>
          <p:cNvPr id="3" name="Subtitle 2"/>
          <p:cNvSpPr>
            <a:spLocks noGrp="1"/>
          </p:cNvSpPr>
          <p:nvPr>
            <p:ph type="subTitle" idx="1"/>
          </p:nvPr>
        </p:nvSpPr>
        <p:spPr>
          <a:xfrm>
            <a:off x="2020389" y="3858311"/>
            <a:ext cx="5268686" cy="1601712"/>
          </a:xfrm>
          <a:prstGeom prst="roundRect">
            <a:avLst/>
          </a:prstGeom>
          <a:solidFill>
            <a:schemeClr val="bg1"/>
          </a:solidFill>
          <a:effectLst>
            <a:softEdge rad="0"/>
          </a:effectLst>
        </p:spPr>
        <p:txBody>
          <a:bodyPr/>
          <a:lstStyle>
            <a:lvl1pPr marL="0" indent="0" algn="ctr">
              <a:buNone/>
              <a:defRPr sz="2400">
                <a:solidFill>
                  <a:srgbClr val="002397"/>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fi-FI" dirty="0"/>
          </a:p>
        </p:txBody>
      </p:sp>
    </p:spTree>
    <p:extLst>
      <p:ext uri="{BB962C8B-B14F-4D97-AF65-F5344CB8AC3E}">
        <p14:creationId xmlns:p14="http://schemas.microsoft.com/office/powerpoint/2010/main" val="3325240025"/>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rgbClr val="00A1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Content Placeholder 2"/>
          <p:cNvSpPr>
            <a:spLocks noGrp="1"/>
          </p:cNvSpPr>
          <p:nvPr>
            <p:ph idx="1"/>
          </p:nvPr>
        </p:nvSpPr>
        <p:spPr/>
        <p:txBody>
          <a:bodyPr/>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Footer Placeholder 4"/>
          <p:cNvSpPr>
            <a:spLocks noGrp="1"/>
          </p:cNvSpPr>
          <p:nvPr>
            <p:ph type="ftr" sz="quarter" idx="11"/>
          </p:nvPr>
        </p:nvSpPr>
        <p:spPr>
          <a:xfrm>
            <a:off x="5650230" y="6037945"/>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277183097"/>
      </p:ext>
    </p:extLst>
  </p:cSld>
  <p:clrMapOvr>
    <a:masterClrMapping/>
  </p:clrMapOvr>
  <p:transition spd="slow">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rgbClr val="002397"/>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rgbClr val="002397"/>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7" name="Footer Placeholder 4"/>
          <p:cNvSpPr>
            <a:spLocks noGrp="1"/>
          </p:cNvSpPr>
          <p:nvPr>
            <p:ph type="ftr" sz="quarter" idx="11"/>
          </p:nvPr>
        </p:nvSpPr>
        <p:spPr>
          <a:xfrm>
            <a:off x="5650230"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987293906"/>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9A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Content Placeholder 2"/>
          <p:cNvSpPr>
            <a:spLocks noGrp="1"/>
          </p:cNvSpPr>
          <p:nvPr>
            <p:ph sz="half" idx="1"/>
          </p:nvPr>
        </p:nvSpPr>
        <p:spPr>
          <a:xfrm>
            <a:off x="628650" y="1825625"/>
            <a:ext cx="3886200" cy="4351338"/>
          </a:xfrm>
        </p:spPr>
        <p:txBody>
          <a:bodyPr/>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4629150" y="1825625"/>
            <a:ext cx="3886200" cy="4351338"/>
          </a:xfrm>
        </p:spPr>
        <p:txBody>
          <a:bodyPr/>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6" name="Footer Placeholder 5"/>
          <p:cNvSpPr>
            <a:spLocks noGrp="1"/>
          </p:cNvSpPr>
          <p:nvPr>
            <p:ph type="ftr" sz="quarter" idx="11"/>
          </p:nvPr>
        </p:nvSpPr>
        <p:spPr>
          <a:xfrm>
            <a:off x="5648058" y="5946774"/>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2084432956"/>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lvl1pPr>
              <a:defRPr>
                <a:solidFill>
                  <a:srgbClr val="009A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solidFill>
                  <a:srgbClr val="002397"/>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Content Placeholder 3"/>
          <p:cNvSpPr>
            <a:spLocks noGrp="1"/>
          </p:cNvSpPr>
          <p:nvPr>
            <p:ph sz="half" idx="2"/>
          </p:nvPr>
        </p:nvSpPr>
        <p:spPr>
          <a:xfrm>
            <a:off x="629842" y="2505075"/>
            <a:ext cx="3868340" cy="3684588"/>
          </a:xfrm>
        </p:spPr>
        <p:txBody>
          <a:bodyPr/>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solidFill>
                  <a:srgbClr val="002397"/>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Content Placeholder 5"/>
          <p:cNvSpPr>
            <a:spLocks noGrp="1"/>
          </p:cNvSpPr>
          <p:nvPr>
            <p:ph sz="quarter" idx="4"/>
          </p:nvPr>
        </p:nvSpPr>
        <p:spPr>
          <a:xfrm>
            <a:off x="4629150" y="2505075"/>
            <a:ext cx="3887391" cy="3684588"/>
          </a:xfrm>
        </p:spPr>
        <p:txBody>
          <a:bodyPr/>
          <a:lstStyle>
            <a:lvl1pPr>
              <a:defRPr>
                <a:solidFill>
                  <a:srgbClr val="002397"/>
                </a:solidFill>
                <a:latin typeface="Arial" panose="020B0604020202020204" pitchFamily="34" charset="0"/>
                <a:cs typeface="Arial" panose="020B0604020202020204" pitchFamily="34" charset="0"/>
              </a:defRPr>
            </a:lvl1pPr>
            <a:lvl2pPr>
              <a:defRPr>
                <a:solidFill>
                  <a:srgbClr val="002397"/>
                </a:solidFill>
                <a:latin typeface="Arial" panose="020B0604020202020204" pitchFamily="34" charset="0"/>
                <a:cs typeface="Arial" panose="020B0604020202020204" pitchFamily="34" charset="0"/>
              </a:defRPr>
            </a:lvl2pPr>
            <a:lvl3pPr>
              <a:defRPr>
                <a:solidFill>
                  <a:srgbClr val="002397"/>
                </a:solidFill>
                <a:latin typeface="Arial" panose="020B0604020202020204" pitchFamily="34" charset="0"/>
                <a:cs typeface="Arial" panose="020B0604020202020204" pitchFamily="34" charset="0"/>
              </a:defRPr>
            </a:lvl3pPr>
            <a:lvl4pPr>
              <a:defRPr>
                <a:solidFill>
                  <a:srgbClr val="002397"/>
                </a:solidFill>
                <a:latin typeface="Arial" panose="020B0604020202020204" pitchFamily="34" charset="0"/>
                <a:cs typeface="Arial" panose="020B0604020202020204" pitchFamily="34" charset="0"/>
              </a:defRPr>
            </a:lvl4pPr>
            <a:lvl5pPr>
              <a:defRPr>
                <a:solidFill>
                  <a:srgbClr val="002397"/>
                </a:solidFill>
                <a:latin typeface="Arial" panose="020B0604020202020204" pitchFamily="34" charset="0"/>
                <a:cs typeface="Arial" panose="020B0604020202020204" pitchFamily="34" charset="0"/>
              </a:defRPr>
            </a:lvl5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10" name="Footer Placeholder 4"/>
          <p:cNvSpPr>
            <a:spLocks noGrp="1"/>
          </p:cNvSpPr>
          <p:nvPr>
            <p:ph type="ftr" sz="quarter" idx="11"/>
          </p:nvPr>
        </p:nvSpPr>
        <p:spPr>
          <a:xfrm>
            <a:off x="5676357"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45840708"/>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rgbClr val="009A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6" name="Footer Placeholder 4"/>
          <p:cNvSpPr>
            <a:spLocks noGrp="1"/>
          </p:cNvSpPr>
          <p:nvPr>
            <p:ph type="ftr" sz="quarter" idx="11"/>
          </p:nvPr>
        </p:nvSpPr>
        <p:spPr>
          <a:xfrm>
            <a:off x="5650230"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1159007917"/>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5650230"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1742109250"/>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solidFill>
                  <a:srgbClr val="009ADF"/>
                </a:solidFill>
                <a:latin typeface="Arial" panose="020B0604020202020204" pitchFamily="34" charset="0"/>
                <a:cs typeface="Arial" panose="020B0604020202020204" pitchFamily="34" charset="0"/>
              </a:defRPr>
            </a:lvl1pPr>
          </a:lstStyle>
          <a:p>
            <a:r>
              <a:rPr lang="fi-FI"/>
              <a:t>Muokkaa perustyyl. napsautt.</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solidFill>
                  <a:srgbClr val="002397"/>
                </a:solidFill>
                <a:latin typeface="Arial" panose="020B0604020202020204" pitchFamily="34" charset="0"/>
                <a:cs typeface="Arial" panose="020B0604020202020204" pitchFamily="34" charset="0"/>
              </a:defRPr>
            </a:lvl1pPr>
            <a:lvl2pPr>
              <a:defRPr sz="2800">
                <a:solidFill>
                  <a:srgbClr val="002397"/>
                </a:solidFill>
                <a:latin typeface="Arial" panose="020B0604020202020204" pitchFamily="34" charset="0"/>
                <a:cs typeface="Arial" panose="020B0604020202020204" pitchFamily="34" charset="0"/>
              </a:defRPr>
            </a:lvl2pPr>
            <a:lvl3pPr>
              <a:defRPr sz="2400">
                <a:solidFill>
                  <a:srgbClr val="002397"/>
                </a:solidFill>
                <a:latin typeface="Arial" panose="020B0604020202020204" pitchFamily="34" charset="0"/>
                <a:cs typeface="Arial" panose="020B0604020202020204" pitchFamily="34" charset="0"/>
              </a:defRPr>
            </a:lvl3pPr>
            <a:lvl4pPr>
              <a:defRPr sz="2000">
                <a:solidFill>
                  <a:srgbClr val="002397"/>
                </a:solidFill>
                <a:latin typeface="Arial" panose="020B0604020202020204" pitchFamily="34" charset="0"/>
                <a:cs typeface="Arial" panose="020B0604020202020204" pitchFamily="34" charset="0"/>
              </a:defRPr>
            </a:lvl4pPr>
            <a:lvl5pPr>
              <a:defRPr sz="2000">
                <a:solidFill>
                  <a:srgbClr val="002397"/>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solidFill>
                  <a:srgbClr val="002397"/>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8" name="Footer Placeholder 4"/>
          <p:cNvSpPr>
            <a:spLocks noGrp="1"/>
          </p:cNvSpPr>
          <p:nvPr>
            <p:ph type="ftr" sz="quarter" idx="11"/>
          </p:nvPr>
        </p:nvSpPr>
        <p:spPr>
          <a:xfrm>
            <a:off x="5650230" y="5994400"/>
            <a:ext cx="3086100" cy="365125"/>
          </a:xfrm>
          <a:prstGeom prst="rect">
            <a:avLst/>
          </a:prstGeom>
        </p:spPr>
        <p:txBody>
          <a:bodyPr/>
          <a:lstStyle>
            <a:lvl1pPr algn="r">
              <a:defRPr>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spTree>
    <p:extLst>
      <p:ext uri="{BB962C8B-B14F-4D97-AF65-F5344CB8AC3E}">
        <p14:creationId xmlns:p14="http://schemas.microsoft.com/office/powerpoint/2010/main" val="2011079223"/>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ekstiruutu 7"/>
          <p:cNvSpPr txBox="1"/>
          <p:nvPr/>
        </p:nvSpPr>
        <p:spPr>
          <a:xfrm>
            <a:off x="5634446" y="6287594"/>
            <a:ext cx="3126377" cy="738664"/>
          </a:xfrm>
          <a:prstGeom prst="rect">
            <a:avLst/>
          </a:prstGeom>
          <a:noFill/>
        </p:spPr>
        <p:txBody>
          <a:bodyPr wrap="square" rtlCol="0">
            <a:spAutoFit/>
          </a:bodyPr>
          <a:lstStyle/>
          <a:p>
            <a:pPr algn="r"/>
            <a:fld id="{E3A827E8-D1BA-41A4-B83A-3464C546B62A}" type="datetime1">
              <a:rPr lang="fi-FI" sz="1200" smtClean="0">
                <a:solidFill>
                  <a:srgbClr val="002397"/>
                </a:solidFill>
                <a:latin typeface="Arial" panose="020B0604020202020204" pitchFamily="34" charset="0"/>
                <a:cs typeface="Arial" panose="020B0604020202020204" pitchFamily="34" charset="0"/>
              </a:rPr>
              <a:pPr algn="r"/>
              <a:t>31.3.2025</a:t>
            </a:fld>
            <a:endParaRPr lang="fi-FI" sz="1200" dirty="0">
              <a:solidFill>
                <a:srgbClr val="002397"/>
              </a:solidFill>
              <a:latin typeface="Arial" panose="020B0604020202020204" pitchFamily="34" charset="0"/>
              <a:cs typeface="Arial" panose="020B0604020202020204" pitchFamily="34" charset="0"/>
            </a:endParaRPr>
          </a:p>
          <a:p>
            <a:pPr algn="r"/>
            <a:fld id="{51FBDB94-FB15-4D26-B8DC-2018BB9D72DF}" type="slidenum">
              <a:rPr lang="fi-FI" sz="1200" smtClean="0">
                <a:solidFill>
                  <a:srgbClr val="002397"/>
                </a:solidFill>
                <a:latin typeface="Arial" panose="020B0604020202020204" pitchFamily="34" charset="0"/>
                <a:cs typeface="Arial" panose="020B0604020202020204" pitchFamily="34" charset="0"/>
              </a:rPr>
              <a:pPr algn="r"/>
              <a:t>‹#›</a:t>
            </a:fld>
            <a:endParaRPr lang="fi-FI" sz="1200" dirty="0">
              <a:solidFill>
                <a:srgbClr val="002397"/>
              </a:solidFill>
              <a:latin typeface="Arial" panose="020B0604020202020204" pitchFamily="34" charset="0"/>
              <a:cs typeface="Arial" panose="020B0604020202020204" pitchFamily="34" charset="0"/>
            </a:endParaRPr>
          </a:p>
          <a:p>
            <a:endParaRPr lang="fi-FI" dirty="0">
              <a:solidFill>
                <a:srgbClr val="002397"/>
              </a:solidFill>
              <a:latin typeface="Arial" panose="020B0604020202020204" pitchFamily="34" charset="0"/>
              <a:cs typeface="Arial" panose="020B0604020202020204" pitchFamily="34" charset="0"/>
            </a:endParaRP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i-FI" dirty="0"/>
              <a:t>Muokkaa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cxnSp>
        <p:nvCxnSpPr>
          <p:cNvPr id="9" name="Suora yhdysviiva 8"/>
          <p:cNvCxnSpPr/>
          <p:nvPr/>
        </p:nvCxnSpPr>
        <p:spPr>
          <a:xfrm>
            <a:off x="280346" y="5907848"/>
            <a:ext cx="8546123" cy="0"/>
          </a:xfrm>
          <a:prstGeom prst="line">
            <a:avLst/>
          </a:prstGeom>
          <a:ln w="12700">
            <a:solidFill>
              <a:srgbClr val="002395"/>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a:spLocks noGrp="1"/>
          </p:cNvSpPr>
          <p:nvPr>
            <p:ph type="ftr" sz="quarter" idx="3"/>
          </p:nvPr>
        </p:nvSpPr>
        <p:spPr>
          <a:xfrm>
            <a:off x="5650230" y="5994400"/>
            <a:ext cx="3086100" cy="365125"/>
          </a:xfrm>
          <a:prstGeom prst="rect">
            <a:avLst/>
          </a:prstGeom>
        </p:spPr>
        <p:txBody>
          <a:bodyPr/>
          <a:lstStyle>
            <a:lvl1pPr algn="r">
              <a:defRPr sz="1200">
                <a:solidFill>
                  <a:srgbClr val="002397"/>
                </a:solidFill>
                <a:latin typeface="Arial" panose="020B0604020202020204" pitchFamily="34" charset="0"/>
                <a:cs typeface="Arial" panose="020B0604020202020204" pitchFamily="34" charset="0"/>
              </a:defRPr>
            </a:lvl1pPr>
          </a:lstStyle>
          <a:p>
            <a:r>
              <a:rPr lang="fi-FI"/>
              <a:t>Nina Lahtinen</a:t>
            </a:r>
            <a:endParaRPr lang="fi-FI" dirty="0"/>
          </a:p>
        </p:txBody>
      </p:sp>
      <p:pic>
        <p:nvPicPr>
          <p:cNvPr id="11" name="Sisällön paikkamerkki 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06831" y="5994400"/>
            <a:ext cx="1623996" cy="833312"/>
          </a:xfrm>
          <a:prstGeom prst="rect">
            <a:avLst/>
          </a:prstGeom>
        </p:spPr>
      </p:pic>
    </p:spTree>
    <p:extLst>
      <p:ext uri="{BB962C8B-B14F-4D97-AF65-F5344CB8AC3E}">
        <p14:creationId xmlns:p14="http://schemas.microsoft.com/office/powerpoint/2010/main" val="176102042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spd="slow">
    <p:wipe dir="r"/>
  </p:transition>
  <p:hf sldNum="0" hdr="0"/>
  <p:txStyles>
    <p:titleStyle>
      <a:lvl1pPr algn="l" defTabSz="914400" rtl="0" eaLnBrk="1" latinLnBrk="0" hangingPunct="1">
        <a:lnSpc>
          <a:spcPct val="90000"/>
        </a:lnSpc>
        <a:spcBef>
          <a:spcPct val="0"/>
        </a:spcBef>
        <a:buNone/>
        <a:defRPr sz="4400" kern="1200">
          <a:solidFill>
            <a:srgbClr val="009ADF"/>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397"/>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397"/>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397"/>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397"/>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397"/>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Alanuoli 115"/>
          <p:cNvSpPr/>
          <p:nvPr/>
        </p:nvSpPr>
        <p:spPr>
          <a:xfrm>
            <a:off x="4637189" y="4245163"/>
            <a:ext cx="144131" cy="20798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30" name="Alanuoli 129"/>
          <p:cNvSpPr/>
          <p:nvPr/>
        </p:nvSpPr>
        <p:spPr>
          <a:xfrm rot="16200000">
            <a:off x="5735928" y="4648893"/>
            <a:ext cx="104817" cy="21367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31" name="Alanuoli 130"/>
          <p:cNvSpPr/>
          <p:nvPr/>
        </p:nvSpPr>
        <p:spPr>
          <a:xfrm rot="16200000">
            <a:off x="5744127" y="5166644"/>
            <a:ext cx="104817" cy="21367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56" name="Ellipsi 39"/>
          <p:cNvSpPr>
            <a:spLocks noChangeArrowheads="1"/>
          </p:cNvSpPr>
          <p:nvPr/>
        </p:nvSpPr>
        <p:spPr bwMode="auto">
          <a:xfrm>
            <a:off x="7787601" y="4765955"/>
            <a:ext cx="930819" cy="1372304"/>
          </a:xfrm>
          <a:prstGeom prst="roundRect">
            <a:avLst/>
          </a:prstGeom>
          <a:solidFill>
            <a:srgbClr val="FF0000"/>
          </a:solidFill>
          <a:ln w="12700">
            <a:solidFill>
              <a:srgbClr val="344D6C"/>
            </a:solidFill>
            <a:miter lim="800000"/>
            <a:headEnd/>
            <a:tailEnd/>
          </a:ln>
        </p:spPr>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 Koululle tieto </a:t>
            </a:r>
            <a:b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b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siitä, onko oppilaan asia hoidossa ja onko asialla vaikutusta opetuksen järjestämiseen.</a:t>
            </a:r>
            <a:endParaRPr lang="fi-FI" altLang="fi-FI" sz="1050" dirty="0">
              <a:solidFill>
                <a:prstClr val="black"/>
              </a:solidFill>
              <a:latin typeface="Arial" panose="020B0604020202020204" pitchFamily="34" charset="0"/>
              <a:cs typeface="Arial" panose="020B0604020202020204" pitchFamily="34" charset="0"/>
            </a:endParaRPr>
          </a:p>
        </p:txBody>
      </p:sp>
      <p:sp>
        <p:nvSpPr>
          <p:cNvPr id="57" name="Pyöristetty suorakulmio 1"/>
          <p:cNvSpPr>
            <a:spLocks noChangeArrowheads="1"/>
          </p:cNvSpPr>
          <p:nvPr/>
        </p:nvSpPr>
        <p:spPr bwMode="auto">
          <a:xfrm>
            <a:off x="3997006" y="2638030"/>
            <a:ext cx="1435894" cy="614363"/>
          </a:xfrm>
          <a:prstGeom prst="roundRect">
            <a:avLst>
              <a:gd name="adj" fmla="val 16667"/>
            </a:avLst>
          </a:prstGeom>
          <a:noFill/>
          <a:ln w="12700">
            <a:solidFill>
              <a:srgbClr val="925309"/>
            </a:solidFill>
            <a:miter lim="800000"/>
            <a:headEnd/>
            <a:tailEnd/>
          </a:ln>
        </p:spPr>
        <p:txBody>
          <a:bodyPr vert="horz" wrap="square" lIns="68580" tIns="34290" rIns="68580" bIns="34290" numCol="1" anchor="ctr" anchorCtr="0" compatLnSpc="1">
            <a:prstTxWarp prst="textNoShape">
              <a:avLst/>
            </a:prstTxWarp>
          </a:bodyPr>
          <a:lstStyle/>
          <a:p>
            <a:pPr algn="ctr" eaLnBrk="0" fontAlgn="base" hangingPunct="0">
              <a:spcBef>
                <a:spcPct val="0"/>
              </a:spcBef>
              <a:spcAft>
                <a:spcPct val="0"/>
              </a:spcAft>
            </a:pPr>
            <a:r>
              <a:rPr lang="fi-FI" altLang="fi-FI" sz="1650" dirty="0">
                <a:solidFill>
                  <a:prstClr val="black"/>
                </a:solidFill>
                <a:latin typeface="Arial" panose="020B0604020202020204" pitchFamily="34" charset="0"/>
                <a:ea typeface="Times New Roman" panose="02020603050405020304" pitchFamily="18" charset="0"/>
                <a:cs typeface="Arial" panose="020B0604020202020204" pitchFamily="34" charset="0"/>
              </a:rPr>
              <a:t>Opettajalla huoli</a:t>
            </a:r>
            <a:endParaRPr lang="fi-FI" altLang="fi-FI" sz="1350" dirty="0">
              <a:solidFill>
                <a:prstClr val="black"/>
              </a:solidFill>
              <a:latin typeface="Arial" panose="020B0604020202020204" pitchFamily="34" charset="0"/>
              <a:cs typeface="Arial" panose="020B0604020202020204" pitchFamily="34" charset="0"/>
            </a:endParaRPr>
          </a:p>
        </p:txBody>
      </p:sp>
      <p:sp>
        <p:nvSpPr>
          <p:cNvPr id="58" name="Pyöristetty suorakulmio 2"/>
          <p:cNvSpPr>
            <a:spLocks noChangeArrowheads="1"/>
          </p:cNvSpPr>
          <p:nvPr/>
        </p:nvSpPr>
        <p:spPr bwMode="auto">
          <a:xfrm>
            <a:off x="6934220" y="1350598"/>
            <a:ext cx="1078409" cy="691597"/>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Tehtävässään saanut tiedon, </a:t>
            </a:r>
            <a:r>
              <a:rPr lang="fi-FI" altLang="fi-FI" sz="750">
                <a:solidFill>
                  <a:prstClr val="black"/>
                </a:solidFill>
                <a:latin typeface="Arial" panose="020B0604020202020204" pitchFamily="34" charset="0"/>
                <a:ea typeface="Times New Roman" panose="02020603050405020304" pitchFamily="18" charset="0"/>
                <a:cs typeface="Arial" panose="020B0604020202020204" pitchFamily="34" charset="0"/>
              </a:rPr>
              <a:t>että joku </a:t>
            </a: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vaarassa joutua väkivallan kohteeksi.</a:t>
            </a:r>
            <a:endParaRPr lang="fi-FI" altLang="fi-FI" sz="750" dirty="0">
              <a:solidFill>
                <a:prstClr val="black"/>
              </a:solidFill>
              <a:latin typeface="Arial" panose="020B0604020202020204" pitchFamily="34" charset="0"/>
              <a:cs typeface="Arial" panose="020B0604020202020204" pitchFamily="34" charset="0"/>
            </a:endParaRPr>
          </a:p>
        </p:txBody>
      </p:sp>
      <p:sp>
        <p:nvSpPr>
          <p:cNvPr id="59" name="Pyöristetty suorakulmio 3"/>
          <p:cNvSpPr>
            <a:spLocks noChangeArrowheads="1"/>
          </p:cNvSpPr>
          <p:nvPr/>
        </p:nvSpPr>
        <p:spPr bwMode="auto">
          <a:xfrm>
            <a:off x="5107520" y="1346188"/>
            <a:ext cx="1677077" cy="696005"/>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Tehtävässään saanut tiedon, että lapseen on kohdistunut seksuaalirikos tai henkeä tai terveyttä uhannut rikos, josta enimmäisrangaistus on vähintään kaksi vuotta vankeutta.</a:t>
            </a:r>
            <a:endParaRPr lang="fi-FI" altLang="fi-FI" sz="1050" dirty="0">
              <a:solidFill>
                <a:prstClr val="black"/>
              </a:solidFill>
              <a:latin typeface="Arial" panose="020B0604020202020204" pitchFamily="34" charset="0"/>
              <a:cs typeface="Arial" panose="020B0604020202020204" pitchFamily="34" charset="0"/>
            </a:endParaRPr>
          </a:p>
        </p:txBody>
      </p:sp>
      <p:sp>
        <p:nvSpPr>
          <p:cNvPr id="60" name="Pyöristetty suorakulmio 6"/>
          <p:cNvSpPr>
            <a:spLocks noChangeArrowheads="1"/>
          </p:cNvSpPr>
          <p:nvPr/>
        </p:nvSpPr>
        <p:spPr bwMode="auto">
          <a:xfrm>
            <a:off x="6816740" y="2639249"/>
            <a:ext cx="1086092" cy="65266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Yhteydenotto huoltajaan</a:t>
            </a:r>
            <a:endParaRPr lang="fi-FI" altLang="fi-FI" sz="1050" b="1" dirty="0">
              <a:solidFill>
                <a:prstClr val="black"/>
              </a:solidFill>
              <a:latin typeface="Arial" panose="020B0604020202020204" pitchFamily="34" charset="0"/>
              <a:cs typeface="Arial" panose="020B0604020202020204" pitchFamily="34" charset="0"/>
            </a:endParaRPr>
          </a:p>
        </p:txBody>
      </p:sp>
      <p:sp>
        <p:nvSpPr>
          <p:cNvPr id="61" name="Pyöristetty suorakulmio 7"/>
          <p:cNvSpPr>
            <a:spLocks noChangeArrowheads="1"/>
          </p:cNvSpPr>
          <p:nvPr/>
        </p:nvSpPr>
        <p:spPr bwMode="auto">
          <a:xfrm>
            <a:off x="5724272" y="3435875"/>
            <a:ext cx="1480015" cy="71160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srgbClr val="000000"/>
                </a:solidFill>
                <a:latin typeface="Arial" panose="020B0604020202020204" pitchFamily="34" charset="0"/>
                <a:ea typeface="Times New Roman" panose="02020603050405020304" pitchFamily="18" charset="0"/>
                <a:cs typeface="Arial" panose="020B0604020202020204" pitchFamily="34" charset="0"/>
              </a:rPr>
              <a:t>Huoli poistuu</a:t>
            </a:r>
            <a:endParaRPr lang="fi-FI" altLang="fi-FI" sz="1050" b="1"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Sovitaan tarvittaessa seuranta-aika uudelleen tapaamiselle. </a:t>
            </a:r>
            <a:endParaRPr lang="fi-FI" altLang="fi-FI" sz="750" dirty="0">
              <a:solidFill>
                <a:prstClr val="black"/>
              </a:solidFill>
              <a:latin typeface="Arial" panose="020B0604020202020204" pitchFamily="34" charset="0"/>
              <a:cs typeface="Arial" panose="020B0604020202020204" pitchFamily="34" charset="0"/>
            </a:endParaRPr>
          </a:p>
        </p:txBody>
      </p:sp>
      <p:sp>
        <p:nvSpPr>
          <p:cNvPr id="62" name="Pyöristetty suorakulmio 8"/>
          <p:cNvSpPr>
            <a:spLocks noChangeArrowheads="1"/>
          </p:cNvSpPr>
          <p:nvPr/>
        </p:nvSpPr>
        <p:spPr bwMode="auto">
          <a:xfrm>
            <a:off x="4029550" y="4462723"/>
            <a:ext cx="1585817" cy="1356419"/>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Opiskeluhuolto</a:t>
            </a:r>
            <a:endParaRPr lang="fi-FI" altLang="fi-FI" sz="1050" b="1"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Konsultaatio opettaja ja psykologi/ kuraattori</a:t>
            </a:r>
            <a:endParaRPr lang="fi-FI" altLang="fi-FI" sz="750"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Oppilaan ja kuraattorin/psykologin tapaaminen</a:t>
            </a:r>
            <a:endParaRPr lang="fi-FI" altLang="fi-FI" sz="750"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Kouluterveydenhuolto</a:t>
            </a:r>
            <a:endParaRPr lang="fi-FI" altLang="fi-FI" sz="750"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OH-asiantuntijaryhmän kokoontuminen</a:t>
            </a:r>
            <a:endParaRPr lang="fi-FI" altLang="fi-FI" sz="750" dirty="0">
              <a:solidFill>
                <a:prstClr val="black"/>
              </a:solidFill>
              <a:latin typeface="Arial" panose="020B0604020202020204" pitchFamily="34" charset="0"/>
              <a:cs typeface="Arial" panose="020B0604020202020204" pitchFamily="34" charset="0"/>
            </a:endParaRPr>
          </a:p>
        </p:txBody>
      </p:sp>
      <p:sp>
        <p:nvSpPr>
          <p:cNvPr id="63" name="Pyöristetty suorakulmio 9"/>
          <p:cNvSpPr>
            <a:spLocks noChangeArrowheads="1"/>
          </p:cNvSpPr>
          <p:nvPr/>
        </p:nvSpPr>
        <p:spPr bwMode="auto">
          <a:xfrm>
            <a:off x="5961306" y="4528553"/>
            <a:ext cx="1582360" cy="445926"/>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srgbClr val="000000"/>
                </a:solidFill>
                <a:latin typeface="Arial" panose="020B0604020202020204" pitchFamily="34" charset="0"/>
                <a:ea typeface="Times New Roman" panose="02020603050405020304" pitchFamily="18" charset="0"/>
                <a:cs typeface="Arial" panose="020B0604020202020204" pitchFamily="34" charset="0"/>
              </a:rPr>
              <a:t>Huoli poistuu</a:t>
            </a:r>
            <a:endParaRPr lang="fi-FI" altLang="fi-FI" sz="1050" b="1"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Sovitaan seuranta-aika esim. yhden kuukauden päähän</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48" name="Pyöristetty suorakulmio 10"/>
          <p:cNvSpPr>
            <a:spLocks noChangeArrowheads="1"/>
          </p:cNvSpPr>
          <p:nvPr/>
        </p:nvSpPr>
        <p:spPr bwMode="auto">
          <a:xfrm>
            <a:off x="573008" y="2847179"/>
            <a:ext cx="2240675" cy="1963713"/>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Yhteydenotto sosiaalihuoltoon tuen tarpeen arvioimiseksi </a:t>
            </a: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Huoltajan suostumuksella yhteydenotto yhdessä sosiaalihuoltoon </a:t>
            </a:r>
            <a:endParaRPr lang="fi-FI" altLang="fi-FI" sz="750"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Ei suostumusta huoltajalta, mutta lapsen etu vaatii. Tällöin yhteydenotto on mahdollinen ilman suostumusta. Samojen tietojen perusteella ei tarvitse tehdä lastensuojeluilmoitusta. Opettajalla mahdollisuus valita kumman haluaa tehdä, koska yleensä myös lastensuojeluilmoituksen tekokynnys ylittyisi.</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49" name="Pyöristetty suorakulmio 11"/>
          <p:cNvSpPr>
            <a:spLocks noChangeArrowheads="1"/>
          </p:cNvSpPr>
          <p:nvPr/>
        </p:nvSpPr>
        <p:spPr bwMode="auto">
          <a:xfrm>
            <a:off x="573008" y="4920653"/>
            <a:ext cx="1482334" cy="883502"/>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endParaRPr lang="fi-FI" altLang="fi-FI" sz="825"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Oppilaan, sosiaalitoimen ja koulun suunnitelmien sovittaminen yhteen suostumuksella.</a:t>
            </a:r>
            <a:endParaRPr lang="fi-FI" altLang="fi-FI" sz="750"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endParaRPr lang="fi-FI" altLang="fi-FI" sz="1350" dirty="0">
              <a:solidFill>
                <a:prstClr val="black"/>
              </a:solidFill>
              <a:latin typeface="Arial" panose="020B0604020202020204" pitchFamily="34" charset="0"/>
              <a:cs typeface="Arial" panose="020B0604020202020204" pitchFamily="34" charset="0"/>
            </a:endParaRPr>
          </a:p>
        </p:txBody>
      </p:sp>
      <p:sp>
        <p:nvSpPr>
          <p:cNvPr id="2050" name="Pyöristetty suorakulmio 13"/>
          <p:cNvSpPr>
            <a:spLocks noChangeArrowheads="1"/>
          </p:cNvSpPr>
          <p:nvPr/>
        </p:nvSpPr>
        <p:spPr bwMode="auto">
          <a:xfrm>
            <a:off x="2155132" y="1984379"/>
            <a:ext cx="1384127" cy="690101"/>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endParaRPr lang="fi-FI" altLang="fi-FI" sz="825"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pPr>
            <a:r>
              <a:rPr lang="fi-FI" altLang="fi-FI" sz="1050" b="1" dirty="0">
                <a:solidFill>
                  <a:srgbClr val="000000"/>
                </a:solidFill>
                <a:latin typeface="Arial" panose="020B0604020202020204" pitchFamily="34" charset="0"/>
                <a:ea typeface="Times New Roman" panose="02020603050405020304" pitchFamily="18" charset="0"/>
                <a:cs typeface="Arial" panose="020B0604020202020204" pitchFamily="34" charset="0"/>
              </a:rPr>
              <a:t>Huoli poistuu</a:t>
            </a:r>
            <a:endParaRPr lang="fi-FI" altLang="fi-FI" sz="1050" b="1"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Sovitaan seuranta-aika esim. yhden kuukauden päähän</a:t>
            </a:r>
            <a:endParaRPr lang="fi-FI" altLang="fi-FI" sz="750"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endParaRPr lang="fi-FI" altLang="fi-FI" sz="1350" dirty="0">
              <a:solidFill>
                <a:prstClr val="black"/>
              </a:solidFill>
              <a:latin typeface="Arial" panose="020B0604020202020204" pitchFamily="34" charset="0"/>
              <a:cs typeface="Arial" panose="020B0604020202020204" pitchFamily="34" charset="0"/>
            </a:endParaRPr>
          </a:p>
        </p:txBody>
      </p:sp>
      <p:sp>
        <p:nvSpPr>
          <p:cNvPr id="2051" name="Pyöristetty suorakulmio 14"/>
          <p:cNvSpPr>
            <a:spLocks noChangeArrowheads="1"/>
          </p:cNvSpPr>
          <p:nvPr/>
        </p:nvSpPr>
        <p:spPr bwMode="auto">
          <a:xfrm>
            <a:off x="573008" y="1984379"/>
            <a:ext cx="1529677" cy="668545"/>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Huoli ei poistu</a:t>
            </a:r>
            <a:endParaRPr lang="fi-FI" altLang="fi-FI" sz="1050" b="1"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Uusi ilmoitus sosiaalihuollon tarpeesta tai lastensuojeluilmoitus</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54" name="Pyöristetty suorakulmio 18"/>
          <p:cNvSpPr>
            <a:spLocks noChangeArrowheads="1"/>
          </p:cNvSpPr>
          <p:nvPr/>
        </p:nvSpPr>
        <p:spPr bwMode="auto">
          <a:xfrm>
            <a:off x="2406590" y="890830"/>
            <a:ext cx="2478881" cy="885825"/>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srgbClr val="000000"/>
                </a:solidFill>
                <a:latin typeface="Arial" panose="020B0604020202020204" pitchFamily="34" charset="0"/>
                <a:ea typeface="Times New Roman" panose="02020603050405020304" pitchFamily="18" charset="0"/>
                <a:cs typeface="Arial" panose="020B0604020202020204" pitchFamily="34" charset="0"/>
              </a:rPr>
              <a:t>Lastensuojeluilmoitus </a:t>
            </a:r>
          </a:p>
          <a:p>
            <a:pPr eaLnBrk="0" fontAlgn="base" hangingPunct="0">
              <a:spcBef>
                <a:spcPct val="0"/>
              </a:spcBef>
              <a:spcAft>
                <a:spcPct val="0"/>
              </a:spcAft>
            </a:pPr>
            <a:r>
              <a:rPr lang="fi-FI" altLang="fi-FI" sz="750" dirty="0">
                <a:solidFill>
                  <a:srgbClr val="000000"/>
                </a:solidFill>
                <a:latin typeface="Arial" panose="020B0604020202020204" pitchFamily="34" charset="0"/>
                <a:ea typeface="Times New Roman" panose="02020603050405020304" pitchFamily="18" charset="0"/>
                <a:cs typeface="Arial" panose="020B0604020202020204" pitchFamily="34" charset="0"/>
              </a:rPr>
              <a:t>Sosiaalitoimelta aina tieto koululle perusopetuksen järjestämisen kannalta välttämättömistä tiedoista</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55" name="Pyöristetty suorakulmio 19"/>
          <p:cNvSpPr>
            <a:spLocks noChangeArrowheads="1"/>
          </p:cNvSpPr>
          <p:nvPr/>
        </p:nvSpPr>
        <p:spPr bwMode="auto">
          <a:xfrm>
            <a:off x="703867" y="1417776"/>
            <a:ext cx="1449487" cy="436238"/>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endParaRPr lang="fi-FI" altLang="fi-FI" sz="825"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Huoli ei poistu</a:t>
            </a:r>
            <a:endParaRPr lang="fi-FI" altLang="fi-FI" sz="1050" b="1"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i-FI" altLang="fi-FI" sz="750" dirty="0">
                <a:solidFill>
                  <a:srgbClr val="000000"/>
                </a:solidFill>
                <a:latin typeface="Arial" panose="020B0604020202020204" pitchFamily="34" charset="0"/>
                <a:ea typeface="Times New Roman" panose="02020603050405020304" pitchFamily="18" charset="0"/>
                <a:cs typeface="Arial" panose="020B0604020202020204" pitchFamily="34" charset="0"/>
              </a:rPr>
              <a:t>Uusi lastensuojeluilmoitus</a:t>
            </a:r>
            <a:endParaRPr lang="fi-FI" altLang="fi-FI" sz="750"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endParaRPr lang="fi-FI" altLang="fi-FI" sz="1350" dirty="0">
              <a:solidFill>
                <a:prstClr val="black"/>
              </a:solidFill>
              <a:latin typeface="Arial" panose="020B0604020202020204" pitchFamily="34" charset="0"/>
              <a:cs typeface="Arial" panose="020B0604020202020204" pitchFamily="34" charset="0"/>
            </a:endParaRPr>
          </a:p>
        </p:txBody>
      </p:sp>
      <p:sp>
        <p:nvSpPr>
          <p:cNvPr id="2057" name="Pyöristetty suorakulmio 30"/>
          <p:cNvSpPr>
            <a:spLocks noChangeArrowheads="1"/>
          </p:cNvSpPr>
          <p:nvPr/>
        </p:nvSpPr>
        <p:spPr bwMode="auto">
          <a:xfrm>
            <a:off x="703867" y="889685"/>
            <a:ext cx="1449487" cy="379565"/>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srgbClr val="000000"/>
                </a:solidFill>
                <a:latin typeface="Arial" panose="020B0604020202020204" pitchFamily="34" charset="0"/>
                <a:ea typeface="Times New Roman" panose="02020603050405020304" pitchFamily="18" charset="0"/>
                <a:cs typeface="Arial" panose="020B0604020202020204" pitchFamily="34" charset="0"/>
              </a:rPr>
              <a:t>Huoli poistuu</a:t>
            </a:r>
            <a:endParaRPr lang="fi-FI" altLang="fi-FI" sz="1050" b="1" dirty="0">
              <a:solidFill>
                <a:prstClr val="black"/>
              </a:solidFill>
              <a:latin typeface="Arial" panose="020B0604020202020204" pitchFamily="34" charset="0"/>
              <a:cs typeface="Arial" panose="020B0604020202020204" pitchFamily="34" charset="0"/>
            </a:endParaRPr>
          </a:p>
        </p:txBody>
      </p:sp>
      <p:sp>
        <p:nvSpPr>
          <p:cNvPr id="2059" name="Pyöristetty suorakulmio 34"/>
          <p:cNvSpPr>
            <a:spLocks noChangeArrowheads="1"/>
          </p:cNvSpPr>
          <p:nvPr/>
        </p:nvSpPr>
        <p:spPr bwMode="auto">
          <a:xfrm>
            <a:off x="7272621" y="3397109"/>
            <a:ext cx="1578081" cy="105604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Huoli ei poistu</a:t>
            </a:r>
            <a:endParaRPr lang="fi-FI" altLang="fi-FI" sz="1050" b="1"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Koulu päättää oppilaalle järjestettävän tuen </a:t>
            </a: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Oppilashuollon asiantuntijaryhmä</a:t>
            </a: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cs typeface="Arial" panose="020B0604020202020204" pitchFamily="34" charset="0"/>
              </a:rPr>
              <a:t>Yhteydenotto sosiaalihuoltoon </a:t>
            </a: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cs typeface="Arial" panose="020B0604020202020204" pitchFamily="34" charset="0"/>
              </a:rPr>
              <a:t>Lastensuojeluilmoitus</a:t>
            </a:r>
          </a:p>
        </p:txBody>
      </p:sp>
      <p:sp>
        <p:nvSpPr>
          <p:cNvPr id="2060" name="Pyöristetty suorakulmio 36"/>
          <p:cNvSpPr>
            <a:spLocks noChangeArrowheads="1"/>
          </p:cNvSpPr>
          <p:nvPr/>
        </p:nvSpPr>
        <p:spPr bwMode="auto">
          <a:xfrm>
            <a:off x="5961306" y="5049478"/>
            <a:ext cx="1582360" cy="515681"/>
          </a:xfrm>
          <a:prstGeom prst="roundRect">
            <a:avLst>
              <a:gd name="adj" fmla="val 16667"/>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anchor="ctr" anchorCtr="0" compatLnSpc="1">
            <a:prstTxWarp prst="textNoShape">
              <a:avLst/>
            </a:prstTxWarp>
          </a:bodyPr>
          <a:lstStyle/>
          <a:p>
            <a:pP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Huoli ei poistu</a:t>
            </a:r>
            <a:endParaRPr lang="fi-FI" altLang="fi-FI" sz="1050" b="1"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Yhteys sosiaalitoimeen tai lastensuojeluun</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62" name="Pyöristetty suorakulmio 35"/>
          <p:cNvSpPr>
            <a:spLocks noChangeArrowheads="1"/>
          </p:cNvSpPr>
          <p:nvPr/>
        </p:nvSpPr>
        <p:spPr bwMode="auto">
          <a:xfrm>
            <a:off x="2129673" y="4908081"/>
            <a:ext cx="1726907" cy="911061"/>
          </a:xfrm>
          <a:prstGeom prst="roundRect">
            <a:avLst>
              <a:gd name="adj" fmla="val 16667"/>
            </a:avLst>
          </a:prstGeom>
          <a:ln>
            <a:headEnd/>
            <a:tailEnd/>
          </a:ln>
        </p:spPr>
        <p:style>
          <a:lnRef idx="1">
            <a:schemeClr val="accent3"/>
          </a:lnRef>
          <a:fillRef idx="2">
            <a:schemeClr val="accent3"/>
          </a:fillRef>
          <a:effectRef idx="1">
            <a:schemeClr val="accent3"/>
          </a:effectRef>
          <a:fontRef idx="minor">
            <a:schemeClr val="dk1"/>
          </a:fontRef>
        </p:style>
        <p:txBody>
          <a:bodyPr vert="horz" wrap="square" lIns="68580" tIns="34290" rIns="68580" bIns="34290" numCol="1" anchor="ctr" anchorCtr="0" compatLnSpc="1">
            <a:prstTxWarp prst="textNoShape">
              <a:avLst/>
            </a:prstTxWarp>
          </a:bodyPr>
          <a:lstStyle/>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Rehtori tai opettaja osallistuu pyydettäessä palvelutarpeen arvioinnin ja suunnitelman tekemiseen.</a:t>
            </a:r>
            <a:endParaRPr lang="fi-FI" altLang="fi-FI" sz="750" dirty="0">
              <a:solidFill>
                <a:prstClr val="black"/>
              </a:solidFill>
              <a:latin typeface="Arial" panose="020B0604020202020204" pitchFamily="34" charset="0"/>
              <a:cs typeface="Arial" panose="020B0604020202020204" pitchFamily="34" charset="0"/>
            </a:endParaRPr>
          </a:p>
          <a:p>
            <a:pPr marL="128588" indent="-128588" eaLnBrk="0" fontAlgn="base" hangingPunct="0">
              <a:spcBef>
                <a:spcPct val="0"/>
              </a:spcBef>
              <a:spcAft>
                <a:spcPct val="0"/>
              </a:spcAft>
              <a:buFont typeface="Wingdings" panose="05000000000000000000" pitchFamily="2" charset="2"/>
              <a:buChar char="q"/>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Sosiaalitoimelta aina tieto koululle perusopetuksen järjestämisen kannalta välttämättömistä tiedoista.</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63" name="Suorakulmio 38"/>
          <p:cNvSpPr>
            <a:spLocks noChangeArrowheads="1"/>
          </p:cNvSpPr>
          <p:nvPr/>
        </p:nvSpPr>
        <p:spPr bwMode="auto">
          <a:xfrm>
            <a:off x="4328951" y="1926866"/>
            <a:ext cx="648406" cy="581025"/>
          </a:xfrm>
          <a:prstGeom prst="roundRect">
            <a:avLst/>
          </a:prstGeom>
          <a:ln>
            <a:headEnd/>
            <a:tailEnd/>
          </a:ln>
        </p:spPr>
        <p:style>
          <a:lnRef idx="1">
            <a:schemeClr val="accent2"/>
          </a:lnRef>
          <a:fillRef idx="2">
            <a:schemeClr val="accent2"/>
          </a:fillRef>
          <a:effectRef idx="1">
            <a:schemeClr val="accent2"/>
          </a:effectRef>
          <a:fontRef idx="minor">
            <a:schemeClr val="dk1"/>
          </a:fontRef>
        </p:style>
        <p:txBody>
          <a:bodyPr vert="horz" wrap="square" lIns="68580" tIns="34290" rIns="68580" bIns="34290" numCol="1" anchor="ctr" anchorCtr="0" compatLnSpc="1">
            <a:prstTxWarp prst="textNoShape">
              <a:avLst/>
            </a:prstTxWarp>
          </a:bodyPr>
          <a:lstStyle/>
          <a:p>
            <a:pPr algn="ctr" eaLnBrk="0" fontAlgn="base" hangingPunct="0">
              <a:spcBef>
                <a:spcPct val="0"/>
              </a:spcBef>
              <a:spcAft>
                <a:spcPct val="0"/>
              </a:spcAft>
            </a:pPr>
            <a:endParaRPr lang="fi-FI" altLang="fi-FI" sz="825" dirty="0">
              <a:solidFill>
                <a:prstClr val="black"/>
              </a:solidFill>
              <a:latin typeface="Arial" panose="020B0604020202020204" pitchFamily="34" charset="0"/>
              <a:ea typeface="Times New Roman" panose="02020603050405020304" pitchFamily="18" charset="0"/>
              <a:cs typeface="Arial" panose="020B0604020202020204" pitchFamily="34" charset="0"/>
            </a:endParaRPr>
          </a:p>
          <a:p>
            <a:pPr algn="ctr" eaLnBrk="0" fontAlgn="base" hangingPunct="0">
              <a:spcBef>
                <a:spcPct val="0"/>
              </a:spcBef>
              <a:spcAft>
                <a:spcPct val="0"/>
              </a:spcAft>
            </a:pPr>
            <a:r>
              <a:rPr lang="fi-FI" altLang="fi-FI" sz="900" dirty="0">
                <a:solidFill>
                  <a:prstClr val="black"/>
                </a:solidFill>
                <a:latin typeface="Arial" panose="020B0604020202020204" pitchFamily="34" charset="0"/>
                <a:ea typeface="Times New Roman" panose="02020603050405020304" pitchFamily="18" charset="0"/>
                <a:cs typeface="Arial" panose="020B0604020202020204" pitchFamily="34" charset="0"/>
              </a:rPr>
              <a:t>Iso huoli lapsesta</a:t>
            </a:r>
            <a:endParaRPr lang="fi-FI" altLang="fi-FI" sz="900" dirty="0">
              <a:solidFill>
                <a:prstClr val="black"/>
              </a:solidFill>
              <a:latin typeface="Arial" panose="020B0604020202020204" pitchFamily="34" charset="0"/>
              <a:cs typeface="Arial" panose="020B0604020202020204" pitchFamily="34" charset="0"/>
            </a:endParaRPr>
          </a:p>
          <a:p>
            <a:pPr eaLnBrk="0" fontAlgn="base" hangingPunct="0">
              <a:spcBef>
                <a:spcPct val="0"/>
              </a:spcBef>
              <a:spcAft>
                <a:spcPct val="0"/>
              </a:spcAft>
            </a:pPr>
            <a:endParaRPr lang="fi-FI" altLang="fi-FI" sz="1350" dirty="0">
              <a:solidFill>
                <a:prstClr val="black"/>
              </a:solidFill>
              <a:latin typeface="Arial" panose="020B0604020202020204" pitchFamily="34" charset="0"/>
              <a:cs typeface="Arial" panose="020B0604020202020204" pitchFamily="34" charset="0"/>
            </a:endParaRPr>
          </a:p>
        </p:txBody>
      </p:sp>
      <p:sp>
        <p:nvSpPr>
          <p:cNvPr id="2064" name="Rectangle 128"/>
          <p:cNvSpPr>
            <a:spLocks noChangeArrowheads="1"/>
          </p:cNvSpPr>
          <p:nvPr/>
        </p:nvSpPr>
        <p:spPr bwMode="auto">
          <a:xfrm>
            <a:off x="464456" y="788603"/>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fi-FI" sz="1350">
              <a:solidFill>
                <a:prstClr val="black"/>
              </a:solidFill>
              <a:latin typeface="Arial" panose="020B0604020202020204" pitchFamily="34" charset="0"/>
              <a:cs typeface="Arial" panose="020B0604020202020204" pitchFamily="34" charset="0"/>
            </a:endParaRPr>
          </a:p>
        </p:txBody>
      </p:sp>
      <p:sp>
        <p:nvSpPr>
          <p:cNvPr id="2065" name="Rectangle 149"/>
          <p:cNvSpPr>
            <a:spLocks noChangeArrowheads="1"/>
          </p:cNvSpPr>
          <p:nvPr/>
        </p:nvSpPr>
        <p:spPr bwMode="auto">
          <a:xfrm>
            <a:off x="464456" y="960053"/>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fi-FI" sz="1350">
              <a:solidFill>
                <a:prstClr val="black"/>
              </a:solidFill>
              <a:latin typeface="Arial" panose="020B0604020202020204" pitchFamily="34" charset="0"/>
              <a:cs typeface="Arial" panose="020B0604020202020204" pitchFamily="34" charset="0"/>
            </a:endParaRPr>
          </a:p>
        </p:txBody>
      </p:sp>
      <p:sp>
        <p:nvSpPr>
          <p:cNvPr id="2066" name="Pyöristetty suorakulmio 2065"/>
          <p:cNvSpPr/>
          <p:nvPr/>
        </p:nvSpPr>
        <p:spPr>
          <a:xfrm>
            <a:off x="4029550" y="3942552"/>
            <a:ext cx="1571264" cy="40179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i-FI" sz="1050" b="1" dirty="0">
                <a:solidFill>
                  <a:prstClr val="black"/>
                </a:solidFill>
                <a:latin typeface="Arial" panose="020B0604020202020204" pitchFamily="34" charset="0"/>
                <a:cs typeface="Arial" panose="020B0604020202020204" pitchFamily="34" charset="0"/>
              </a:rPr>
              <a:t>Yhteydenotto huoltajaan</a:t>
            </a:r>
          </a:p>
        </p:txBody>
      </p:sp>
      <p:sp>
        <p:nvSpPr>
          <p:cNvPr id="2067" name="Pyöristetty suorakulmio 2066"/>
          <p:cNvSpPr/>
          <p:nvPr/>
        </p:nvSpPr>
        <p:spPr>
          <a:xfrm>
            <a:off x="5600814" y="2641530"/>
            <a:ext cx="1102921" cy="61624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eaLnBrk="0" fontAlgn="base" hangingPunct="0">
              <a:spcBef>
                <a:spcPct val="0"/>
              </a:spcBef>
              <a:spcAft>
                <a:spcPct val="0"/>
              </a:spcAft>
            </a:pPr>
            <a:r>
              <a:rPr lang="fi-FI" altLang="fi-FI" sz="750" dirty="0">
                <a:solidFill>
                  <a:prstClr val="black"/>
                </a:solidFill>
                <a:latin typeface="Arial" panose="020B0604020202020204" pitchFamily="34" charset="0"/>
                <a:ea typeface="Times New Roman" panose="02020603050405020304" pitchFamily="18" charset="0"/>
                <a:cs typeface="Arial" panose="020B0604020202020204" pitchFamily="34" charset="0"/>
              </a:rPr>
              <a:t>Opetuksen järjestämiseen ja pedagogisin keinoin ratkaistavista asioista</a:t>
            </a:r>
            <a:endParaRPr lang="fi-FI" altLang="fi-FI" sz="750" dirty="0">
              <a:solidFill>
                <a:prstClr val="black"/>
              </a:solidFill>
              <a:latin typeface="Arial" panose="020B0604020202020204" pitchFamily="34" charset="0"/>
              <a:cs typeface="Arial" panose="020B0604020202020204" pitchFamily="34" charset="0"/>
            </a:endParaRPr>
          </a:p>
        </p:txBody>
      </p:sp>
      <p:sp>
        <p:nvSpPr>
          <p:cNvPr id="2068" name="Pyöristetty suorakulmio 2067"/>
          <p:cNvSpPr/>
          <p:nvPr/>
        </p:nvSpPr>
        <p:spPr>
          <a:xfrm>
            <a:off x="4029550" y="3355139"/>
            <a:ext cx="1571264" cy="49005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fi-FI" sz="750" dirty="0">
                <a:solidFill>
                  <a:prstClr val="black"/>
                </a:solidFill>
                <a:latin typeface="Arial" panose="020B0604020202020204" pitchFamily="34" charset="0"/>
                <a:cs typeface="Arial" panose="020B0604020202020204" pitchFamily="34" charset="0"/>
              </a:rPr>
              <a:t>Kuraattorin, psykologin ja kouluterveydenhuollon osaamista vaativa asia</a:t>
            </a:r>
          </a:p>
        </p:txBody>
      </p:sp>
      <p:sp>
        <p:nvSpPr>
          <p:cNvPr id="2069" name="Pyöristetty suorakulmio 2068"/>
          <p:cNvSpPr/>
          <p:nvPr/>
        </p:nvSpPr>
        <p:spPr>
          <a:xfrm>
            <a:off x="2991954" y="2847228"/>
            <a:ext cx="886801" cy="824522"/>
          </a:xfrm>
          <a:prstGeom prst="roundRect">
            <a:avLst/>
          </a:prstGeom>
          <a:solidFill>
            <a:schemeClr val="bg2">
              <a:lumMod val="90000"/>
            </a:schemeClr>
          </a:solidFill>
        </p:spPr>
        <p:style>
          <a:lnRef idx="2">
            <a:schemeClr val="dk1"/>
          </a:lnRef>
          <a:fillRef idx="1">
            <a:schemeClr val="lt1"/>
          </a:fillRef>
          <a:effectRef idx="0">
            <a:schemeClr val="dk1"/>
          </a:effectRef>
          <a:fontRef idx="minor">
            <a:schemeClr val="dk1"/>
          </a:fontRef>
        </p:style>
        <p:txBody>
          <a:bodyPr rtlCol="0" anchor="ctr"/>
          <a:lstStyle/>
          <a:p>
            <a:r>
              <a:rPr lang="fi-FI" sz="750" dirty="0">
                <a:solidFill>
                  <a:prstClr val="black"/>
                </a:solidFill>
                <a:latin typeface="Arial" panose="020B0604020202020204" pitchFamily="34" charset="0"/>
                <a:cs typeface="Arial" panose="020B0604020202020204" pitchFamily="34" charset="0"/>
              </a:rPr>
              <a:t>Perheeseen tai vanhempiin liittyvä asia, </a:t>
            </a:r>
          </a:p>
          <a:p>
            <a:r>
              <a:rPr lang="fi-FI" sz="750" dirty="0">
                <a:solidFill>
                  <a:prstClr val="black"/>
                </a:solidFill>
                <a:latin typeface="Arial" panose="020B0604020202020204" pitchFamily="34" charset="0"/>
                <a:cs typeface="Arial" panose="020B0604020202020204" pitchFamily="34" charset="0"/>
              </a:rPr>
              <a:t>tarve </a:t>
            </a:r>
            <a:r>
              <a:rPr lang="fi-FI" sz="750" dirty="0" err="1">
                <a:solidFill>
                  <a:prstClr val="black"/>
                </a:solidFill>
                <a:latin typeface="Arial" panose="020B0604020202020204" pitchFamily="34" charset="0"/>
                <a:cs typeface="Arial" panose="020B0604020202020204" pitchFamily="34" charset="0"/>
              </a:rPr>
              <a:t>sosiaali</a:t>
            </a:r>
            <a:r>
              <a:rPr lang="fi-FI" sz="750" dirty="0">
                <a:solidFill>
                  <a:prstClr val="black"/>
                </a:solidFill>
                <a:latin typeface="Arial" panose="020B0604020202020204" pitchFamily="34" charset="0"/>
                <a:cs typeface="Arial" panose="020B0604020202020204" pitchFamily="34" charset="0"/>
              </a:rPr>
              <a:t>-toimen tuelle</a:t>
            </a:r>
          </a:p>
        </p:txBody>
      </p:sp>
      <p:sp>
        <p:nvSpPr>
          <p:cNvPr id="2070" name="Alanuoli 2069"/>
          <p:cNvSpPr/>
          <p:nvPr/>
        </p:nvSpPr>
        <p:spPr>
          <a:xfrm>
            <a:off x="4618855" y="3246752"/>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15" name="Alanuoli 114"/>
          <p:cNvSpPr/>
          <p:nvPr/>
        </p:nvSpPr>
        <p:spPr>
          <a:xfrm>
            <a:off x="4630972" y="3845191"/>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18" name="Alanuoli 117"/>
          <p:cNvSpPr/>
          <p:nvPr/>
        </p:nvSpPr>
        <p:spPr>
          <a:xfrm>
            <a:off x="2406590" y="4808138"/>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19" name="Alanuoli 118"/>
          <p:cNvSpPr/>
          <p:nvPr/>
        </p:nvSpPr>
        <p:spPr>
          <a:xfrm>
            <a:off x="4666125" y="1801281"/>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0" name="Alanuoli 119"/>
          <p:cNvSpPr/>
          <p:nvPr/>
        </p:nvSpPr>
        <p:spPr>
          <a:xfrm flipV="1">
            <a:off x="1379748" y="4821390"/>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1" name="Alanuoli 120"/>
          <p:cNvSpPr/>
          <p:nvPr/>
        </p:nvSpPr>
        <p:spPr>
          <a:xfrm flipV="1">
            <a:off x="1379748" y="2698702"/>
            <a:ext cx="114585" cy="14852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2" name="Alanuoli 121"/>
          <p:cNvSpPr/>
          <p:nvPr/>
        </p:nvSpPr>
        <p:spPr>
          <a:xfrm flipV="1">
            <a:off x="2389669" y="2709480"/>
            <a:ext cx="99963" cy="13774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3" name="Alanuoli 122"/>
          <p:cNvSpPr/>
          <p:nvPr/>
        </p:nvSpPr>
        <p:spPr>
          <a:xfrm flipV="1">
            <a:off x="4486494" y="1804048"/>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4" name="Alanuoli 123"/>
          <p:cNvSpPr/>
          <p:nvPr/>
        </p:nvSpPr>
        <p:spPr>
          <a:xfrm flipV="1">
            <a:off x="5098985" y="2064957"/>
            <a:ext cx="166412" cy="51783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5" name="Alanuoli 124"/>
          <p:cNvSpPr/>
          <p:nvPr/>
        </p:nvSpPr>
        <p:spPr>
          <a:xfrm rot="4320000" flipV="1">
            <a:off x="6050863" y="1522210"/>
            <a:ext cx="183225" cy="161817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6" name="Alanuoli 125"/>
          <p:cNvSpPr/>
          <p:nvPr/>
        </p:nvSpPr>
        <p:spPr>
          <a:xfrm rot="16200000">
            <a:off x="5456377" y="2903398"/>
            <a:ext cx="125105" cy="13974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27" name="Alanuoli 126"/>
          <p:cNvSpPr/>
          <p:nvPr/>
        </p:nvSpPr>
        <p:spPr>
          <a:xfrm rot="16200000">
            <a:off x="6704865" y="2918854"/>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32" name="Alanuoli 131"/>
          <p:cNvSpPr/>
          <p:nvPr/>
        </p:nvSpPr>
        <p:spPr>
          <a:xfrm rot="5400000" flipH="1">
            <a:off x="3891585" y="2953731"/>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34" name="Alanuoli 133"/>
          <p:cNvSpPr/>
          <p:nvPr/>
        </p:nvSpPr>
        <p:spPr>
          <a:xfrm rot="5400000" flipH="1">
            <a:off x="2848367" y="3215677"/>
            <a:ext cx="123782" cy="15514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36" name="Alanuoli 135"/>
          <p:cNvSpPr/>
          <p:nvPr/>
        </p:nvSpPr>
        <p:spPr>
          <a:xfrm rot="5400000" flipH="1">
            <a:off x="2220924" y="1002772"/>
            <a:ext cx="114585" cy="24972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137" name="Alanuoli 136"/>
          <p:cNvSpPr/>
          <p:nvPr/>
        </p:nvSpPr>
        <p:spPr>
          <a:xfrm rot="5400000" flipH="1">
            <a:off x="2212025" y="1439344"/>
            <a:ext cx="132382" cy="24972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2" name="Pyöristetty suorakulmio 1"/>
          <p:cNvSpPr/>
          <p:nvPr/>
        </p:nvSpPr>
        <p:spPr>
          <a:xfrm>
            <a:off x="6940275" y="638991"/>
            <a:ext cx="1072354" cy="58792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r>
              <a:rPr lang="fi-FI" altLang="fi-FI" sz="1050" b="1">
                <a:solidFill>
                  <a:prstClr val="black"/>
                </a:solidFill>
                <a:latin typeface="Arial" panose="020B0604020202020204" pitchFamily="34" charset="0"/>
                <a:ea typeface="Times New Roman" panose="02020603050405020304" pitchFamily="18" charset="0"/>
                <a:cs typeface="Arial" panose="020B0604020202020204" pitchFamily="34" charset="0"/>
              </a:rPr>
              <a:t>Ilmoitus- </a:t>
            </a: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oikeus poliisille </a:t>
            </a:r>
            <a:endParaRPr lang="fi-FI" altLang="fi-FI" sz="1050" b="1" dirty="0">
              <a:solidFill>
                <a:prstClr val="black"/>
              </a:solidFill>
              <a:latin typeface="Arial" panose="020B0604020202020204" pitchFamily="34" charset="0"/>
              <a:cs typeface="Arial" panose="020B0604020202020204" pitchFamily="34" charset="0"/>
            </a:endParaRPr>
          </a:p>
        </p:txBody>
      </p:sp>
      <p:sp>
        <p:nvSpPr>
          <p:cNvPr id="51" name="Pyöristetty suorakulmio 50"/>
          <p:cNvSpPr/>
          <p:nvPr/>
        </p:nvSpPr>
        <p:spPr>
          <a:xfrm>
            <a:off x="5414069" y="632525"/>
            <a:ext cx="1081074" cy="59304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eaLnBrk="0" fontAlgn="base" hangingPunct="0">
              <a:spcBef>
                <a:spcPct val="0"/>
              </a:spcBef>
              <a:spcAft>
                <a:spcPct val="0"/>
              </a:spcAft>
            </a:pPr>
            <a:r>
              <a:rPr lang="fi-FI" altLang="fi-FI" sz="1050" b="1" dirty="0">
                <a:solidFill>
                  <a:prstClr val="black"/>
                </a:solidFill>
                <a:latin typeface="Arial" panose="020B0604020202020204" pitchFamily="34" charset="0"/>
                <a:ea typeface="Times New Roman" panose="02020603050405020304" pitchFamily="18" charset="0"/>
                <a:cs typeface="Arial" panose="020B0604020202020204" pitchFamily="34" charset="0"/>
              </a:rPr>
              <a:t>Ilmoitus- velvollisuus  poliisille </a:t>
            </a:r>
            <a:endParaRPr lang="fi-FI" altLang="fi-FI" sz="1050" b="1" dirty="0">
              <a:solidFill>
                <a:prstClr val="black"/>
              </a:solidFill>
              <a:latin typeface="Arial" panose="020B0604020202020204" pitchFamily="34" charset="0"/>
              <a:cs typeface="Arial" panose="020B0604020202020204" pitchFamily="34" charset="0"/>
            </a:endParaRPr>
          </a:p>
        </p:txBody>
      </p:sp>
      <p:sp>
        <p:nvSpPr>
          <p:cNvPr id="52" name="Alanuoli 51"/>
          <p:cNvSpPr/>
          <p:nvPr/>
        </p:nvSpPr>
        <p:spPr>
          <a:xfrm flipV="1">
            <a:off x="5882864" y="1228361"/>
            <a:ext cx="125500" cy="11514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53" name="Alanuoli 52"/>
          <p:cNvSpPr/>
          <p:nvPr/>
        </p:nvSpPr>
        <p:spPr>
          <a:xfrm flipV="1">
            <a:off x="7405559" y="1237052"/>
            <a:ext cx="117059" cy="10913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70" name="Alanuoli 69"/>
          <p:cNvSpPr/>
          <p:nvPr/>
        </p:nvSpPr>
        <p:spPr>
          <a:xfrm flipV="1">
            <a:off x="4587950" y="2522918"/>
            <a:ext cx="114585" cy="10274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cxnSp>
        <p:nvCxnSpPr>
          <p:cNvPr id="10" name="Suora nuoliyhdysviiva 9"/>
          <p:cNvCxnSpPr/>
          <p:nvPr/>
        </p:nvCxnSpPr>
        <p:spPr>
          <a:xfrm flipV="1">
            <a:off x="3189000" y="3239197"/>
            <a:ext cx="892891" cy="166888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uora nuoliyhdysviiva 70"/>
          <p:cNvCxnSpPr/>
          <p:nvPr/>
        </p:nvCxnSpPr>
        <p:spPr>
          <a:xfrm flipV="1">
            <a:off x="5312694" y="3194881"/>
            <a:ext cx="0" cy="12678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uora nuoliyhdysviiva 71"/>
          <p:cNvCxnSpPr/>
          <p:nvPr/>
        </p:nvCxnSpPr>
        <p:spPr>
          <a:xfrm>
            <a:off x="3866066" y="1784188"/>
            <a:ext cx="234848" cy="84147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uora nuoliyhdysviiva 74"/>
          <p:cNvCxnSpPr/>
          <p:nvPr/>
        </p:nvCxnSpPr>
        <p:spPr>
          <a:xfrm flipH="1">
            <a:off x="4938999" y="1006461"/>
            <a:ext cx="475068" cy="162589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uora nuoliyhdysviiva 77"/>
          <p:cNvCxnSpPr/>
          <p:nvPr/>
        </p:nvCxnSpPr>
        <p:spPr>
          <a:xfrm flipH="1">
            <a:off x="5420118" y="1230540"/>
            <a:ext cx="1691741" cy="16445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uora nuoliyhdysviiva 79"/>
          <p:cNvCxnSpPr/>
          <p:nvPr/>
        </p:nvCxnSpPr>
        <p:spPr>
          <a:xfrm>
            <a:off x="7926196" y="4682020"/>
            <a:ext cx="469864" cy="15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4" name="Alanuoli 63"/>
          <p:cNvSpPr/>
          <p:nvPr/>
        </p:nvSpPr>
        <p:spPr>
          <a:xfrm>
            <a:off x="7511423" y="3305783"/>
            <a:ext cx="104441" cy="130091"/>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65" name="Alanuoli 64"/>
          <p:cNvSpPr/>
          <p:nvPr/>
        </p:nvSpPr>
        <p:spPr>
          <a:xfrm>
            <a:off x="6874874" y="3303765"/>
            <a:ext cx="109628" cy="13211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sz="1350">
              <a:solidFill>
                <a:prstClr val="white"/>
              </a:solidFill>
              <a:latin typeface="Arial" panose="020B0604020202020204" pitchFamily="34" charset="0"/>
              <a:cs typeface="Arial" panose="020B0604020202020204" pitchFamily="34" charset="0"/>
            </a:endParaRPr>
          </a:p>
        </p:txBody>
      </p:sp>
      <p:sp>
        <p:nvSpPr>
          <p:cNvPr id="3" name="Alatunnisteen paikkamerkki 2"/>
          <p:cNvSpPr>
            <a:spLocks noGrp="1"/>
          </p:cNvSpPr>
          <p:nvPr>
            <p:ph type="ftr" sz="quarter" idx="11"/>
          </p:nvPr>
        </p:nvSpPr>
        <p:spPr/>
        <p:txBody>
          <a:bodyPr/>
          <a:lstStyle/>
          <a:p>
            <a:endParaRPr lang="fi-FI" dirty="0"/>
          </a:p>
        </p:txBody>
      </p:sp>
    </p:spTree>
    <p:extLst>
      <p:ext uri="{BB962C8B-B14F-4D97-AF65-F5344CB8AC3E}">
        <p14:creationId xmlns:p14="http://schemas.microsoft.com/office/powerpoint/2010/main" val="4057773071"/>
      </p:ext>
    </p:extLst>
  </p:cSld>
  <p:clrMapOvr>
    <a:masterClrMapping/>
  </p:clrMapOvr>
  <p:transition spd="slow">
    <p:wipe dir="r"/>
  </p:transition>
</p:sld>
</file>

<file path=ppt/theme/theme1.xml><?xml version="1.0" encoding="utf-8"?>
<a:theme xmlns:a="http://schemas.openxmlformats.org/drawingml/2006/main" name="uusi vihreä ilme">
  <a:themeElements>
    <a:clrScheme name="Office-te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te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ihreä brändikuva PowerPoint [Vain luku]" id="{63DA31B3-6258-47ED-B523-9312D05A25A0}" vid="{F4DAECD2-E35B-4F5B-BF80-CA231238B189}"/>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mageCreateDate xmlns="7C172654-BACC-4177-B74B-0A128FF7668E" xsi:nil="true"/>
    <PublishingExpirationDate xmlns="http://schemas.microsoft.com/sharepoint/v3" xsi:nil="true"/>
    <PublishingStartDate xmlns="http://schemas.microsoft.com/sharepoint/v3"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Kuva" ma:contentTypeID="0x0101009148F5A04DDD49CBA7127AADA5FB792B00AADE34325A8B49CDA8BB4DB53328F214001D97118537DC7044AE4A08F2E487FD45" ma:contentTypeVersion="1" ma:contentTypeDescription="Lataa kuva palvelimeen." ma:contentTypeScope="" ma:versionID="5fcd24e85ad575ac5e62dc37ac6797ba">
  <xsd:schema xmlns:xsd="http://www.w3.org/2001/XMLSchema" xmlns:xs="http://www.w3.org/2001/XMLSchema" xmlns:p="http://schemas.microsoft.com/office/2006/metadata/properties" xmlns:ns1="http://schemas.microsoft.com/sharepoint/v3" xmlns:ns2="7C172654-BACC-4177-B74B-0A128FF7668E" xmlns:ns3="http://schemas.microsoft.com/sharepoint/v3/fields" targetNamespace="http://schemas.microsoft.com/office/2006/metadata/properties" ma:root="true" ma:fieldsID="9780dda98fa797ef8a07fddd7de6b16d" ns1:_="" ns2:_="" ns3:_="">
    <xsd:import namespace="http://schemas.microsoft.com/sharepoint/v3"/>
    <xsd:import namespace="7C172654-BACC-4177-B74B-0A128FF7668E"/>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polku" ma:hidden="true" ma:list="Docs" ma:internalName="FileRef" ma:readOnly="true" ma:showField="FullUrl">
      <xsd:simpleType>
        <xsd:restriction base="dms:Lookup"/>
      </xsd:simpleType>
    </xsd:element>
    <xsd:element name="File_x0020_Type" ma:index="9" nillable="true" ma:displayName="Tiedostotyyppi" ma:hidden="true" ma:internalName="File_x0020_Type" ma:readOnly="true">
      <xsd:simpleType>
        <xsd:restriction base="dms:Text"/>
      </xsd:simpleType>
    </xsd:element>
    <xsd:element name="HTML_x0020_File_x0020_Type" ma:index="10" nillable="true" ma:displayName="HTML-tiedostotyyppi" ma:hidden="true" ma:internalName="HTML_x0020_File_x0020_Type" ma:readOnly="true">
      <xsd:simpleType>
        <xsd:restriction base="dms:Text"/>
      </xsd:simpleType>
    </xsd:element>
    <xsd:element name="FSObjType" ma:index="11" nillable="true" ma:displayName="Kohteen tyyppi" ma:hidden="true" ma:list="Docs" ma:internalName="FSObjType" ma:readOnly="true" ma:showField="FSType">
      <xsd:simpleType>
        <xsd:restriction base="dms:Lookup"/>
      </xsd:simpleType>
    </xsd:element>
    <xsd:element name="PublishingStartDate" ma:index="27" nillable="true" ma:displayName="Ajoituksen alkamispäivämäärä" ma:description="" ma:hidden="true" ma:internalName="PublishingStartDate">
      <xsd:simpleType>
        <xsd:restriction base="dms:Unknown"/>
      </xsd:simpleType>
    </xsd:element>
    <xsd:element name="PublishingExpirationDate" ma:index="28" nillable="true" ma:displayName="Ajoituksen päättymispäivämäärä"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C172654-BACC-4177-B74B-0A128FF7668E" elementFormDefault="qualified">
    <xsd:import namespace="http://schemas.microsoft.com/office/2006/documentManagement/types"/>
    <xsd:import namespace="http://schemas.microsoft.com/office/infopath/2007/PartnerControls"/>
    <xsd:element name="ThumbnailExists" ma:index="18" nillable="true" ma:displayName="Pikkukuva on olemassa" ma:default="FALSE" ma:hidden="true" ma:internalName="ThumbnailExists" ma:readOnly="true">
      <xsd:simpleType>
        <xsd:restriction base="dms:Boolean"/>
      </xsd:simpleType>
    </xsd:element>
    <xsd:element name="PreviewExists" ma:index="19" nillable="true" ma:displayName="Esikatselu on olemassa" ma:default="FALSE" ma:hidden="true" ma:internalName="PreviewExists" ma:readOnly="true">
      <xsd:simpleType>
        <xsd:restriction base="dms:Boolean"/>
      </xsd:simpleType>
    </xsd:element>
    <xsd:element name="ImageWidth" ma:index="20" nillable="true" ma:displayName="Leveys" ma:internalName="ImageWidth" ma:readOnly="true">
      <xsd:simpleType>
        <xsd:restriction base="dms:Unknown"/>
      </xsd:simpleType>
    </xsd:element>
    <xsd:element name="ImageHeight" ma:index="22" nillable="true" ma:displayName="Korkeus" ma:internalName="ImageHeight" ma:readOnly="true">
      <xsd:simpleType>
        <xsd:restriction base="dms:Unknown"/>
      </xsd:simpleType>
    </xsd:element>
    <xsd:element name="ImageCreateDate" ma:index="25" nillable="true" ma:displayName="Kuvattu"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Tekijänoikeus"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Tekijä"/>
        <xsd:element ref="dcterms:created" minOccurs="0" maxOccurs="1"/>
        <xsd:element ref="dc:identifier" minOccurs="0" maxOccurs="1"/>
        <xsd:element name="contentType" minOccurs="0" maxOccurs="1" type="xsd:string" ma:index="0" ma:displayName="Sisältölaji"/>
        <xsd:element ref="dc:title" minOccurs="0" maxOccurs="1" ma:index="4" ma:displayName="Title"/>
        <xsd:element ref="dc:subject" minOccurs="0" maxOccurs="1"/>
        <xsd:element ref="dc:description" minOccurs="0" maxOccurs="1" ma:index="23" ma:displayName="Kommentit"/>
        <xsd:element name="keywords" minOccurs="0" maxOccurs="1" type="xsd:string" ma:index="14" ma:displayName="Avainsanat"/>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ED0EF5-9411-4D12-8280-E9684623CF40}">
  <ds:schemaRefs>
    <ds:schemaRef ds:uri="http://purl.org/dc/elements/1.1/"/>
    <ds:schemaRef ds:uri="http://schemas.microsoft.com/office/2006/metadata/properties"/>
    <ds:schemaRef ds:uri="http://schemas.microsoft.com/sharepoint/v3"/>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schemas.microsoft.com/sharepoint/v3/fields"/>
    <ds:schemaRef ds:uri="7C172654-BACC-4177-B74B-0A128FF7668E"/>
    <ds:schemaRef ds:uri="http://www.w3.org/XML/1998/namespace"/>
    <ds:schemaRef ds:uri="http://purl.org/dc/dcmitype/"/>
  </ds:schemaRefs>
</ds:datastoreItem>
</file>

<file path=customXml/itemProps2.xml><?xml version="1.0" encoding="utf-8"?>
<ds:datastoreItem xmlns:ds="http://schemas.openxmlformats.org/officeDocument/2006/customXml" ds:itemID="{7CD812B5-9D04-48B1-A8E0-9089647F08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C172654-BACC-4177-B74B-0A128FF7668E"/>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A65341-1A96-4C2F-A84C-21909025B5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PowerPoint_uusi_malli_vihreä</Template>
  <TotalTime>35481</TotalTime>
  <Words>258</Words>
  <Application>Microsoft Office PowerPoint</Application>
  <PresentationFormat>Näytössä katseltava diaesitys (4:3)</PresentationFormat>
  <Paragraphs>48</Paragraphs>
  <Slides>1</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Wingdings</vt:lpstr>
      <vt:lpstr>uusi vihreä ilme</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Lahtinen Nina</dc:creator>
  <cp:keywords/>
  <dc:description/>
  <cp:lastModifiedBy>Mäkinen Henna</cp:lastModifiedBy>
  <cp:revision>173</cp:revision>
  <dcterms:created xsi:type="dcterms:W3CDTF">2015-05-10T06:01:03Z</dcterms:created>
  <dcterms:modified xsi:type="dcterms:W3CDTF">2025-03-31T07:10:18Z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0x0101009148F5A04DDD49CBA7127AADA5FB792B00AADE34325A8B49CDA8BB4DB53328F214001D97118537DC7044AE4A08F2E487FD45</vt:lpwstr>
  </property>
</Properties>
</file>